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94" r:id="rId3"/>
    <p:sldId id="302" r:id="rId4"/>
    <p:sldId id="292" r:id="rId5"/>
    <p:sldId id="281" r:id="rId6"/>
    <p:sldId id="257" r:id="rId7"/>
    <p:sldId id="258" r:id="rId8"/>
    <p:sldId id="259" r:id="rId9"/>
    <p:sldId id="260" r:id="rId10"/>
    <p:sldId id="279" r:id="rId11"/>
    <p:sldId id="297" r:id="rId12"/>
    <p:sldId id="287" r:id="rId13"/>
    <p:sldId id="286" r:id="rId14"/>
    <p:sldId id="295" r:id="rId15"/>
    <p:sldId id="300" r:id="rId16"/>
    <p:sldId id="296" r:id="rId17"/>
    <p:sldId id="299" r:id="rId18"/>
    <p:sldId id="290" r:id="rId19"/>
    <p:sldId id="289" r:id="rId20"/>
    <p:sldId id="293" r:id="rId21"/>
    <p:sldId id="303" r:id="rId22"/>
    <p:sldId id="274" r:id="rId23"/>
    <p:sldId id="277" r:id="rId24"/>
    <p:sldId id="301"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48"/>
    <p:restoredTop sz="96327"/>
  </p:normalViewPr>
  <p:slideViewPr>
    <p:cSldViewPr snapToGrid="0" snapToObjects="1">
      <p:cViewPr varScale="1">
        <p:scale>
          <a:sx n="128" d="100"/>
          <a:sy n="128" d="100"/>
        </p:scale>
        <p:origin x="1472" y="176"/>
      </p:cViewPr>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davidmclaughlin/Documents/My%20System%20-%20Icloud/ECE%20304/EVM%20Demo.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t>Planned</a:t>
            </a:r>
            <a:r>
              <a:rPr lang="en-US" sz="1800" baseline="0"/>
              <a:t> and Actual Hours of Effort per Week</a:t>
            </a:r>
            <a:endParaRPr lang="en-US" sz="180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2"/>
          <c:order val="0"/>
          <c:tx>
            <c:strRef>
              <c:f>Sheet1!$E$3</c:f>
              <c:strCache>
                <c:ptCount val="1"/>
                <c:pt idx="0">
                  <c:v>Hours Planned</c:v>
                </c:pt>
              </c:strCache>
            </c:strRef>
          </c:tx>
          <c:spPr>
            <a:ln w="28575" cap="rnd">
              <a:solidFill>
                <a:schemeClr val="accent3"/>
              </a:solidFill>
              <a:round/>
            </a:ln>
            <a:effectLst/>
          </c:spPr>
          <c:marker>
            <c:symbol val="none"/>
          </c:marker>
          <c:cat>
            <c:numRef>
              <c:f>Sheet1!$B$4:$B$16</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Sheet1!$E$4:$E$16</c:f>
              <c:numCache>
                <c:formatCode>General</c:formatCode>
                <c:ptCount val="13"/>
                <c:pt idx="0">
                  <c:v>5</c:v>
                </c:pt>
                <c:pt idx="1">
                  <c:v>5</c:v>
                </c:pt>
                <c:pt idx="2">
                  <c:v>5</c:v>
                </c:pt>
                <c:pt idx="3">
                  <c:v>5</c:v>
                </c:pt>
                <c:pt idx="4">
                  <c:v>5</c:v>
                </c:pt>
                <c:pt idx="5">
                  <c:v>5</c:v>
                </c:pt>
                <c:pt idx="6">
                  <c:v>5</c:v>
                </c:pt>
                <c:pt idx="7">
                  <c:v>5</c:v>
                </c:pt>
                <c:pt idx="8">
                  <c:v>5</c:v>
                </c:pt>
                <c:pt idx="9">
                  <c:v>5</c:v>
                </c:pt>
                <c:pt idx="10">
                  <c:v>5</c:v>
                </c:pt>
                <c:pt idx="11">
                  <c:v>5</c:v>
                </c:pt>
                <c:pt idx="12">
                  <c:v>5</c:v>
                </c:pt>
              </c:numCache>
            </c:numRef>
          </c:val>
          <c:smooth val="0"/>
          <c:extLst>
            <c:ext xmlns:c16="http://schemas.microsoft.com/office/drawing/2014/chart" uri="{C3380CC4-5D6E-409C-BE32-E72D297353CC}">
              <c16:uniqueId val="{00000000-B078-7747-ABAD-CDC0D5DCFF84}"/>
            </c:ext>
          </c:extLst>
        </c:ser>
        <c:ser>
          <c:idx val="4"/>
          <c:order val="1"/>
          <c:tx>
            <c:strRef>
              <c:f>Sheet1!$G$3</c:f>
              <c:strCache>
                <c:ptCount val="1"/>
                <c:pt idx="0">
                  <c:v>Hours Actual</c:v>
                </c:pt>
              </c:strCache>
            </c:strRef>
          </c:tx>
          <c:spPr>
            <a:ln w="28575" cap="rnd">
              <a:solidFill>
                <a:schemeClr val="accent5"/>
              </a:solidFill>
              <a:round/>
            </a:ln>
            <a:effectLst/>
          </c:spPr>
          <c:marker>
            <c:symbol val="none"/>
          </c:marker>
          <c:cat>
            <c:numRef>
              <c:f>Sheet1!$B$4:$B$16</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Sheet1!$G$4:$G$16</c:f>
              <c:numCache>
                <c:formatCode>General</c:formatCode>
                <c:ptCount val="13"/>
                <c:pt idx="0">
                  <c:v>1</c:v>
                </c:pt>
                <c:pt idx="1">
                  <c:v>1</c:v>
                </c:pt>
                <c:pt idx="2">
                  <c:v>4</c:v>
                </c:pt>
                <c:pt idx="3">
                  <c:v>1</c:v>
                </c:pt>
                <c:pt idx="4">
                  <c:v>2</c:v>
                </c:pt>
                <c:pt idx="5">
                  <c:v>10</c:v>
                </c:pt>
                <c:pt idx="6">
                  <c:v>15</c:v>
                </c:pt>
                <c:pt idx="7">
                  <c:v>2</c:v>
                </c:pt>
                <c:pt idx="8">
                  <c:v>1</c:v>
                </c:pt>
                <c:pt idx="9">
                  <c:v>4</c:v>
                </c:pt>
                <c:pt idx="10">
                  <c:v>2</c:v>
                </c:pt>
                <c:pt idx="11">
                  <c:v>10</c:v>
                </c:pt>
                <c:pt idx="12">
                  <c:v>20</c:v>
                </c:pt>
              </c:numCache>
            </c:numRef>
          </c:val>
          <c:smooth val="0"/>
          <c:extLst>
            <c:ext xmlns:c16="http://schemas.microsoft.com/office/drawing/2014/chart" uri="{C3380CC4-5D6E-409C-BE32-E72D297353CC}">
              <c16:uniqueId val="{00000001-B078-7747-ABAD-CDC0D5DCFF84}"/>
            </c:ext>
          </c:extLst>
        </c:ser>
        <c:dLbls>
          <c:showLegendKey val="0"/>
          <c:showVal val="0"/>
          <c:showCatName val="0"/>
          <c:showSerName val="0"/>
          <c:showPercent val="0"/>
          <c:showBubbleSize val="0"/>
        </c:dLbls>
        <c:smooth val="0"/>
        <c:axId val="1500283856"/>
        <c:axId val="1500348576"/>
      </c:lineChart>
      <c:catAx>
        <c:axId val="1500283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500348576"/>
        <c:crosses val="autoZero"/>
        <c:auto val="1"/>
        <c:lblAlgn val="ctr"/>
        <c:lblOffset val="100"/>
        <c:noMultiLvlLbl val="0"/>
      </c:catAx>
      <c:valAx>
        <c:axId val="1500348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5002838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928D362-73F2-E64A-BDC8-D36C48171168}" type="datetimeFigureOut">
              <a:t>1/24/22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9A99FD-6C9D-7A48-ABED-FA71E213B8F0}" type="slidenum">
              <a:t>‹#›</a:t>
            </a:fld>
            <a:endParaRPr lang="en-US"/>
          </a:p>
        </p:txBody>
      </p:sp>
    </p:spTree>
    <p:extLst>
      <p:ext uri="{BB962C8B-B14F-4D97-AF65-F5344CB8AC3E}">
        <p14:creationId xmlns:p14="http://schemas.microsoft.com/office/powerpoint/2010/main" val="2436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928D362-73F2-E64A-BDC8-D36C48171168}" type="datetimeFigureOut">
              <a:t>1/24/22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9A99FD-6C9D-7A48-ABED-FA71E213B8F0}" type="slidenum">
              <a:t>‹#›</a:t>
            </a:fld>
            <a:endParaRPr lang="en-US"/>
          </a:p>
        </p:txBody>
      </p:sp>
    </p:spTree>
    <p:extLst>
      <p:ext uri="{BB962C8B-B14F-4D97-AF65-F5344CB8AC3E}">
        <p14:creationId xmlns:p14="http://schemas.microsoft.com/office/powerpoint/2010/main" val="636788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928D362-73F2-E64A-BDC8-D36C48171168}" type="datetimeFigureOut">
              <a:t>1/24/22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9A99FD-6C9D-7A48-ABED-FA71E213B8F0}" type="slidenum">
              <a:t>‹#›</a:t>
            </a:fld>
            <a:endParaRPr lang="en-US"/>
          </a:p>
        </p:txBody>
      </p:sp>
    </p:spTree>
    <p:extLst>
      <p:ext uri="{BB962C8B-B14F-4D97-AF65-F5344CB8AC3E}">
        <p14:creationId xmlns:p14="http://schemas.microsoft.com/office/powerpoint/2010/main" val="3706184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928D362-73F2-E64A-BDC8-D36C48171168}" type="datetimeFigureOut">
              <a:t>1/24/22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9A99FD-6C9D-7A48-ABED-FA71E213B8F0}" type="slidenum">
              <a:t>‹#›</a:t>
            </a:fld>
            <a:endParaRPr lang="en-US"/>
          </a:p>
        </p:txBody>
      </p:sp>
    </p:spTree>
    <p:extLst>
      <p:ext uri="{BB962C8B-B14F-4D97-AF65-F5344CB8AC3E}">
        <p14:creationId xmlns:p14="http://schemas.microsoft.com/office/powerpoint/2010/main" val="3192890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928D362-73F2-E64A-BDC8-D36C48171168}" type="datetimeFigureOut">
              <a:t>1/24/22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9A99FD-6C9D-7A48-ABED-FA71E213B8F0}" type="slidenum">
              <a:t>‹#›</a:t>
            </a:fld>
            <a:endParaRPr lang="en-US"/>
          </a:p>
        </p:txBody>
      </p:sp>
    </p:spTree>
    <p:extLst>
      <p:ext uri="{BB962C8B-B14F-4D97-AF65-F5344CB8AC3E}">
        <p14:creationId xmlns:p14="http://schemas.microsoft.com/office/powerpoint/2010/main" val="755729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928D362-73F2-E64A-BDC8-D36C48171168}" type="datetimeFigureOut">
              <a:t>1/24/22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9A99FD-6C9D-7A48-ABED-FA71E213B8F0}" type="slidenum">
              <a:t>‹#›</a:t>
            </a:fld>
            <a:endParaRPr lang="en-US"/>
          </a:p>
        </p:txBody>
      </p:sp>
    </p:spTree>
    <p:extLst>
      <p:ext uri="{BB962C8B-B14F-4D97-AF65-F5344CB8AC3E}">
        <p14:creationId xmlns:p14="http://schemas.microsoft.com/office/powerpoint/2010/main" val="2696960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928D362-73F2-E64A-BDC8-D36C48171168}" type="datetimeFigureOut">
              <a:t>1/24/22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9A99FD-6C9D-7A48-ABED-FA71E213B8F0}" type="slidenum">
              <a:t>‹#›</a:t>
            </a:fld>
            <a:endParaRPr lang="en-US"/>
          </a:p>
        </p:txBody>
      </p:sp>
    </p:spTree>
    <p:extLst>
      <p:ext uri="{BB962C8B-B14F-4D97-AF65-F5344CB8AC3E}">
        <p14:creationId xmlns:p14="http://schemas.microsoft.com/office/powerpoint/2010/main" val="4403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928D362-73F2-E64A-BDC8-D36C48171168}" type="datetimeFigureOut">
              <a:t>1/24/22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9A99FD-6C9D-7A48-ABED-FA71E213B8F0}" type="slidenum">
              <a:t>‹#›</a:t>
            </a:fld>
            <a:endParaRPr lang="en-US"/>
          </a:p>
        </p:txBody>
      </p:sp>
    </p:spTree>
    <p:extLst>
      <p:ext uri="{BB962C8B-B14F-4D97-AF65-F5344CB8AC3E}">
        <p14:creationId xmlns:p14="http://schemas.microsoft.com/office/powerpoint/2010/main" val="3182908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28D362-73F2-E64A-BDC8-D36C48171168}" type="datetimeFigureOut">
              <a:t>1/24/22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9A99FD-6C9D-7A48-ABED-FA71E213B8F0}" type="slidenum">
              <a:t>‹#›</a:t>
            </a:fld>
            <a:endParaRPr lang="en-US"/>
          </a:p>
        </p:txBody>
      </p:sp>
    </p:spTree>
    <p:extLst>
      <p:ext uri="{BB962C8B-B14F-4D97-AF65-F5344CB8AC3E}">
        <p14:creationId xmlns:p14="http://schemas.microsoft.com/office/powerpoint/2010/main" val="1972113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928D362-73F2-E64A-BDC8-D36C48171168}" type="datetimeFigureOut">
              <a:t>1/24/22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9A99FD-6C9D-7A48-ABED-FA71E213B8F0}" type="slidenum">
              <a:t>‹#›</a:t>
            </a:fld>
            <a:endParaRPr lang="en-US"/>
          </a:p>
        </p:txBody>
      </p:sp>
    </p:spTree>
    <p:extLst>
      <p:ext uri="{BB962C8B-B14F-4D97-AF65-F5344CB8AC3E}">
        <p14:creationId xmlns:p14="http://schemas.microsoft.com/office/powerpoint/2010/main" val="2766806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928D362-73F2-E64A-BDC8-D36C48171168}" type="datetimeFigureOut">
              <a:t>1/24/22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9A99FD-6C9D-7A48-ABED-FA71E213B8F0}" type="slidenum">
              <a:t>‹#›</a:t>
            </a:fld>
            <a:endParaRPr lang="en-US"/>
          </a:p>
        </p:txBody>
      </p:sp>
    </p:spTree>
    <p:extLst>
      <p:ext uri="{BB962C8B-B14F-4D97-AF65-F5344CB8AC3E}">
        <p14:creationId xmlns:p14="http://schemas.microsoft.com/office/powerpoint/2010/main" val="1315141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28D362-73F2-E64A-BDC8-D36C48171168}" type="datetimeFigureOut">
              <a:t>1/24/22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9A99FD-6C9D-7A48-ABED-FA71E213B8F0}" type="slidenum">
              <a:t>‹#›</a:t>
            </a:fld>
            <a:endParaRPr lang="en-US"/>
          </a:p>
        </p:txBody>
      </p:sp>
    </p:spTree>
    <p:extLst>
      <p:ext uri="{BB962C8B-B14F-4D97-AF65-F5344CB8AC3E}">
        <p14:creationId xmlns:p14="http://schemas.microsoft.com/office/powerpoint/2010/main" val="1019674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7.xml"/><Relationship Id="rId4" Type="http://schemas.openxmlformats.org/officeDocument/2006/relationships/image" Target="../media/image12.tiff"/></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A2D416-5E63-8F4B-9207-A564BAD1AB9C}"/>
              </a:ext>
            </a:extLst>
          </p:cNvPr>
          <p:cNvSpPr/>
          <p:nvPr/>
        </p:nvSpPr>
        <p:spPr>
          <a:xfrm>
            <a:off x="5764696" y="4119183"/>
            <a:ext cx="1789043" cy="2390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E9B14-864E-384A-8235-F53C59D8D1D7}"/>
              </a:ext>
            </a:extLst>
          </p:cNvPr>
          <p:cNvSpPr>
            <a:spLocks noGrp="1"/>
          </p:cNvSpPr>
          <p:nvPr>
            <p:ph type="ctrTitle"/>
          </p:nvPr>
        </p:nvSpPr>
        <p:spPr>
          <a:xfrm>
            <a:off x="685800" y="555833"/>
            <a:ext cx="4412974" cy="2387600"/>
          </a:xfrm>
        </p:spPr>
        <p:txBody>
          <a:bodyPr>
            <a:normAutofit fontScale="90000"/>
          </a:bodyPr>
          <a:lstStyle/>
          <a:p>
            <a:pPr algn="l"/>
            <a:r>
              <a:rPr lang="en-US"/>
              <a:t>ECE – 304</a:t>
            </a:r>
            <a:br>
              <a:rPr lang="en-US"/>
            </a:br>
            <a:r>
              <a:rPr lang="en-US"/>
              <a:t>Junior Design Project</a:t>
            </a:r>
          </a:p>
        </p:txBody>
      </p:sp>
      <p:sp>
        <p:nvSpPr>
          <p:cNvPr id="3" name="Subtitle 2">
            <a:extLst>
              <a:ext uri="{FF2B5EF4-FFF2-40B4-BE49-F238E27FC236}">
                <a16:creationId xmlns:a16="http://schemas.microsoft.com/office/drawing/2014/main" id="{A6BA6717-D1E6-9042-BCAA-4BFFAAC8974F}"/>
              </a:ext>
            </a:extLst>
          </p:cNvPr>
          <p:cNvSpPr>
            <a:spLocks noGrp="1"/>
          </p:cNvSpPr>
          <p:nvPr>
            <p:ph type="subTitle" idx="1"/>
          </p:nvPr>
        </p:nvSpPr>
        <p:spPr>
          <a:xfrm>
            <a:off x="725557" y="3291302"/>
            <a:ext cx="4303643" cy="1655762"/>
          </a:xfrm>
        </p:spPr>
        <p:txBody>
          <a:bodyPr>
            <a:normAutofit fontScale="85000" lnSpcReduction="20000"/>
          </a:bodyPr>
          <a:lstStyle/>
          <a:p>
            <a:pPr algn="l"/>
            <a:r>
              <a:rPr lang="en-US"/>
              <a:t>Spring 2022</a:t>
            </a:r>
          </a:p>
          <a:p>
            <a:pPr algn="l"/>
            <a:r>
              <a:rPr lang="en-US"/>
              <a:t>David McLaughlin, Professor</a:t>
            </a:r>
          </a:p>
          <a:p>
            <a:pPr algn="l"/>
            <a:r>
              <a:rPr lang="en-US"/>
              <a:t>Department of Electrical &amp; Computer Engineering</a:t>
            </a:r>
          </a:p>
          <a:p>
            <a:pPr algn="l"/>
            <a:r>
              <a:rPr lang="en-US"/>
              <a:t>University of Massachusetts at Amherst</a:t>
            </a:r>
          </a:p>
        </p:txBody>
      </p:sp>
      <p:sp>
        <p:nvSpPr>
          <p:cNvPr id="4" name="TextBox 3">
            <a:extLst>
              <a:ext uri="{FF2B5EF4-FFF2-40B4-BE49-F238E27FC236}">
                <a16:creationId xmlns:a16="http://schemas.microsoft.com/office/drawing/2014/main" id="{E03F65D2-7BBB-114D-8AF7-F9DB7349355B}"/>
              </a:ext>
            </a:extLst>
          </p:cNvPr>
          <p:cNvSpPr txBox="1"/>
          <p:nvPr/>
        </p:nvSpPr>
        <p:spPr>
          <a:xfrm>
            <a:off x="447034" y="5146367"/>
            <a:ext cx="2852758" cy="923330"/>
          </a:xfrm>
          <a:prstGeom prst="rect">
            <a:avLst/>
          </a:prstGeom>
          <a:noFill/>
        </p:spPr>
        <p:txBody>
          <a:bodyPr wrap="square" rtlCol="0">
            <a:spAutoFit/>
          </a:bodyPr>
          <a:lstStyle/>
          <a:p>
            <a:pPr algn="ctr"/>
            <a:r>
              <a:rPr lang="en-US"/>
              <a:t>Lecture 2  - 2/12/21 – Requirements &amp; Block Diagrams </a:t>
            </a:r>
          </a:p>
        </p:txBody>
      </p:sp>
      <p:pic>
        <p:nvPicPr>
          <p:cNvPr id="6" name="Picture 5">
            <a:extLst>
              <a:ext uri="{FF2B5EF4-FFF2-40B4-BE49-F238E27FC236}">
                <a16:creationId xmlns:a16="http://schemas.microsoft.com/office/drawing/2014/main" id="{87542D34-F53C-8842-A534-A70CDA90B505}"/>
              </a:ext>
            </a:extLst>
          </p:cNvPr>
          <p:cNvPicPr>
            <a:picLocks noChangeAspect="1"/>
          </p:cNvPicPr>
          <p:nvPr/>
        </p:nvPicPr>
        <p:blipFill>
          <a:blip r:embed="rId2"/>
          <a:stretch>
            <a:fillRect/>
          </a:stretch>
        </p:blipFill>
        <p:spPr>
          <a:xfrm>
            <a:off x="4487517" y="240096"/>
            <a:ext cx="4656483" cy="3455880"/>
          </a:xfrm>
          <a:prstGeom prst="rect">
            <a:avLst/>
          </a:prstGeom>
        </p:spPr>
      </p:pic>
      <p:sp>
        <p:nvSpPr>
          <p:cNvPr id="7" name="TextBox 6">
            <a:extLst>
              <a:ext uri="{FF2B5EF4-FFF2-40B4-BE49-F238E27FC236}">
                <a16:creationId xmlns:a16="http://schemas.microsoft.com/office/drawing/2014/main" id="{F54AA5B3-C56B-5145-A290-77B16C4B6200}"/>
              </a:ext>
            </a:extLst>
          </p:cNvPr>
          <p:cNvSpPr txBox="1"/>
          <p:nvPr/>
        </p:nvSpPr>
        <p:spPr>
          <a:xfrm>
            <a:off x="5844210" y="4333461"/>
            <a:ext cx="1590261" cy="923330"/>
          </a:xfrm>
          <a:prstGeom prst="rect">
            <a:avLst/>
          </a:prstGeom>
          <a:noFill/>
        </p:spPr>
        <p:txBody>
          <a:bodyPr wrap="square" rtlCol="0">
            <a:spAutoFit/>
          </a:bodyPr>
          <a:lstStyle/>
          <a:p>
            <a:r>
              <a:rPr lang="en-US"/>
              <a:t>Systems Requirement Document</a:t>
            </a:r>
          </a:p>
        </p:txBody>
      </p:sp>
    </p:spTree>
    <p:extLst>
      <p:ext uri="{BB962C8B-B14F-4D97-AF65-F5344CB8AC3E}">
        <p14:creationId xmlns:p14="http://schemas.microsoft.com/office/powerpoint/2010/main" val="215298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CF76DA-155A-384B-8B3B-2752BABF4FEB}"/>
              </a:ext>
            </a:extLst>
          </p:cNvPr>
          <p:cNvSpPr/>
          <p:nvPr/>
        </p:nvSpPr>
        <p:spPr>
          <a:xfrm>
            <a:off x="183874" y="532084"/>
            <a:ext cx="8378687" cy="5016758"/>
          </a:xfrm>
          <a:prstGeom prst="rect">
            <a:avLst/>
          </a:prstGeom>
        </p:spPr>
        <p:txBody>
          <a:bodyPr wrap="square">
            <a:spAutoFit/>
          </a:bodyPr>
          <a:lstStyle/>
          <a:p>
            <a:r>
              <a:rPr lang="en-US" sz="1600" b="1">
                <a:effectLst/>
                <a:latin typeface="Calibri" panose="020F0502020204030204" pitchFamily="34" charset="0"/>
              </a:rPr>
              <a:t>Characteristics of Good Requirements </a:t>
            </a:r>
            <a:endParaRPr lang="en-US" sz="1600"/>
          </a:p>
          <a:p>
            <a:r>
              <a:rPr lang="en-US" sz="1600">
                <a:latin typeface="Calibri" panose="020F0502020204030204" pitchFamily="34" charset="0"/>
              </a:rPr>
              <a:t>Well-written requirements are essential for project success, including the following key characteristics. </a:t>
            </a:r>
          </a:p>
          <a:p>
            <a:endParaRPr lang="en-US" sz="1600"/>
          </a:p>
          <a:p>
            <a:pPr marL="285750" indent="-285750">
              <a:buFont typeface="Wingdings" pitchFamily="2" charset="2"/>
              <a:buChar char="q"/>
            </a:pPr>
            <a:r>
              <a:rPr lang="en-US" sz="1600" b="1">
                <a:effectLst/>
                <a:latin typeface="Calibri" panose="020F0502020204030204" pitchFamily="34" charset="0"/>
              </a:rPr>
              <a:t>Necessary. </a:t>
            </a:r>
            <a:r>
              <a:rPr lang="en-US" sz="1600">
                <a:latin typeface="Calibri" panose="020F0502020204030204" pitchFamily="34" charset="0"/>
              </a:rPr>
              <a:t>State only what is determined to be necessary for achieving the client’s mission. </a:t>
            </a:r>
            <a:endParaRPr lang="en-US" sz="1600" b="1">
              <a:effectLst/>
              <a:latin typeface="Calibri" panose="020F0502020204030204" pitchFamily="34" charset="0"/>
            </a:endParaRPr>
          </a:p>
          <a:p>
            <a:pPr marL="285750" indent="-285750">
              <a:buFont typeface="Wingdings" pitchFamily="2" charset="2"/>
              <a:buChar char="q"/>
            </a:pPr>
            <a:r>
              <a:rPr lang="en-US" sz="1600" b="1">
                <a:effectLst/>
                <a:latin typeface="Calibri" panose="020F0502020204030204" pitchFamily="34" charset="0"/>
              </a:rPr>
              <a:t>Clear</a:t>
            </a:r>
            <a:r>
              <a:rPr lang="en-US" sz="1600" b="1">
                <a:latin typeface="Calibri" panose="020F0502020204030204" pitchFamily="34" charset="0"/>
              </a:rPr>
              <a:t>. </a:t>
            </a:r>
            <a:r>
              <a:rPr lang="en-US" sz="1600">
                <a:latin typeface="Calibri" panose="020F0502020204030204" pitchFamily="34" charset="0"/>
              </a:rPr>
              <a:t>Convey what must be achieved in a manner that can be understood by those who are expected to implement the requirement, without having to ask the author what was meant. </a:t>
            </a:r>
            <a:endParaRPr lang="en-US" sz="1600">
              <a:effectLst/>
              <a:latin typeface="Calibri" panose="020F0502020204030204" pitchFamily="34" charset="0"/>
            </a:endParaRPr>
          </a:p>
          <a:p>
            <a:pPr marL="285750" indent="-285750">
              <a:buFont typeface="Wingdings" pitchFamily="2" charset="2"/>
              <a:buChar char="q"/>
            </a:pPr>
            <a:r>
              <a:rPr lang="en-US" sz="1600" b="1">
                <a:effectLst/>
                <a:latin typeface="Calibri" panose="020F0502020204030204" pitchFamily="34" charset="0"/>
              </a:rPr>
              <a:t>Achievable</a:t>
            </a:r>
            <a:r>
              <a:rPr lang="en-US" sz="1600" b="1">
                <a:latin typeface="Calibri" panose="020F0502020204030204" pitchFamily="34" charset="0"/>
              </a:rPr>
              <a:t>. </a:t>
            </a:r>
            <a:r>
              <a:rPr lang="en-US" sz="1600">
                <a:latin typeface="Calibri" panose="020F0502020204030204" pitchFamily="34" charset="0"/>
              </a:rPr>
              <a:t>Confirm with the implementer that the requirement can be affordably achieved either by previously developed means, or within a reasonable period of development. </a:t>
            </a:r>
            <a:endParaRPr lang="en-US" sz="1600">
              <a:effectLst/>
              <a:latin typeface="Calibri" panose="020F0502020204030204" pitchFamily="34" charset="0"/>
            </a:endParaRPr>
          </a:p>
          <a:p>
            <a:pPr marL="285750" indent="-285750">
              <a:buFont typeface="Wingdings" pitchFamily="2" charset="2"/>
              <a:buChar char="q"/>
            </a:pPr>
            <a:r>
              <a:rPr lang="en-US" sz="1600" b="1">
                <a:effectLst/>
                <a:latin typeface="Calibri" panose="020F0502020204030204" pitchFamily="34" charset="0"/>
              </a:rPr>
              <a:t>Traceable. </a:t>
            </a:r>
            <a:r>
              <a:rPr lang="en-US" sz="1600">
                <a:latin typeface="Calibri" panose="020F0502020204030204" pitchFamily="34" charset="0"/>
              </a:rPr>
              <a:t>Ensure derived requirements can be traced to a user need or a higher-level specification. </a:t>
            </a:r>
            <a:endParaRPr lang="en-US" sz="1600">
              <a:effectLst/>
              <a:latin typeface="Calibri" panose="020F0502020204030204" pitchFamily="34" charset="0"/>
            </a:endParaRPr>
          </a:p>
          <a:p>
            <a:pPr marL="285750" indent="-285750">
              <a:buFont typeface="Wingdings" pitchFamily="2" charset="2"/>
              <a:buChar char="q"/>
            </a:pPr>
            <a:r>
              <a:rPr lang="en-US" sz="1600" b="1">
                <a:effectLst/>
                <a:latin typeface="Calibri" panose="020F0502020204030204" pitchFamily="34" charset="0"/>
              </a:rPr>
              <a:t>Verifiable</a:t>
            </a:r>
            <a:r>
              <a:rPr lang="en-US" sz="1600" b="1">
                <a:latin typeface="Calibri" panose="020F0502020204030204" pitchFamily="34" charset="0"/>
              </a:rPr>
              <a:t>. </a:t>
            </a:r>
            <a:r>
              <a:rPr lang="en-US" sz="1600">
                <a:latin typeface="Calibri" panose="020F0502020204030204" pitchFamily="34" charset="0"/>
              </a:rPr>
              <a:t>Requirements must be stated in a manner that compliance can be objectively confirmed. Typical methods of confirmation include </a:t>
            </a:r>
            <a:r>
              <a:rPr lang="en-US" sz="1600" i="1">
                <a:latin typeface="Calibri" panose="020F0502020204030204" pitchFamily="34" charset="0"/>
              </a:rPr>
              <a:t>analysis, inspection, demonstration and test</a:t>
            </a:r>
            <a:r>
              <a:rPr lang="en-US" sz="1600">
                <a:latin typeface="Calibri" panose="020F0502020204030204" pitchFamily="34" charset="0"/>
              </a:rPr>
              <a:t>. </a:t>
            </a:r>
            <a:endParaRPr lang="en-US" sz="1600"/>
          </a:p>
          <a:p>
            <a:pPr marL="285750" indent="-285750">
              <a:buFont typeface="Wingdings" pitchFamily="2" charset="2"/>
              <a:buChar char="q"/>
            </a:pPr>
            <a:r>
              <a:rPr lang="en-US" sz="1600" b="1">
                <a:effectLst/>
                <a:latin typeface="Calibri" panose="020F0502020204030204" pitchFamily="34" charset="0"/>
              </a:rPr>
              <a:t>Complete. </a:t>
            </a:r>
            <a:r>
              <a:rPr lang="en-US" sz="1600">
                <a:latin typeface="Calibri" panose="020F0502020204030204" pitchFamily="34" charset="0"/>
              </a:rPr>
              <a:t>A set of requirements needs to be complete, such that if all are met then the resulting system will successfully achieve the client’s need for the system. In addition, the needs of other stakeholders will be addressed to the agreed extent, and the regulations will be met. </a:t>
            </a:r>
            <a:endParaRPr lang="en-US" sz="1600">
              <a:effectLst/>
              <a:latin typeface="Calibri" panose="020F0502020204030204" pitchFamily="34" charset="0"/>
            </a:endParaRPr>
          </a:p>
          <a:p>
            <a:pPr marL="285750" indent="-285750">
              <a:buFont typeface="Wingdings" pitchFamily="2" charset="2"/>
              <a:buChar char="q"/>
            </a:pPr>
            <a:r>
              <a:rPr lang="en-US" sz="1600" b="1">
                <a:effectLst/>
                <a:latin typeface="Calibri" panose="020F0502020204030204" pitchFamily="34" charset="0"/>
              </a:rPr>
              <a:t>Implementation Free. </a:t>
            </a:r>
            <a:r>
              <a:rPr lang="en-US" sz="1600">
                <a:latin typeface="Calibri" panose="020F0502020204030204" pitchFamily="34" charset="0"/>
              </a:rPr>
              <a:t>State </a:t>
            </a:r>
            <a:r>
              <a:rPr lang="en-US" sz="1600" i="1">
                <a:latin typeface="Calibri" panose="020F0502020204030204" pitchFamily="34" charset="0"/>
              </a:rPr>
              <a:t>what </a:t>
            </a:r>
            <a:r>
              <a:rPr lang="en-US" sz="1600">
                <a:latin typeface="Calibri" panose="020F0502020204030204" pitchFamily="34" charset="0"/>
              </a:rPr>
              <a:t>is required and </a:t>
            </a:r>
            <a:r>
              <a:rPr lang="en-US" sz="1600" i="1">
                <a:latin typeface="Calibri" panose="020F0502020204030204" pitchFamily="34" charset="0"/>
              </a:rPr>
              <a:t>how well </a:t>
            </a:r>
            <a:r>
              <a:rPr lang="en-US" sz="1600">
                <a:latin typeface="Calibri" panose="020F0502020204030204" pitchFamily="34" charset="0"/>
              </a:rPr>
              <a:t>it needs to be done without bias for </a:t>
            </a:r>
            <a:r>
              <a:rPr lang="en-US" sz="1600" i="1">
                <a:latin typeface="Calibri" panose="020F0502020204030204" pitchFamily="34" charset="0"/>
              </a:rPr>
              <a:t>how </a:t>
            </a:r>
            <a:r>
              <a:rPr lang="en-US" sz="1600">
                <a:latin typeface="Calibri" panose="020F0502020204030204" pitchFamily="34" charset="0"/>
              </a:rPr>
              <a:t>it will be done. The design team should be allowed to choose the best means of accomplishing the requirements. This helps to provide stable requirements and to control cost. </a:t>
            </a:r>
            <a:endParaRPr lang="en-US" sz="1600"/>
          </a:p>
        </p:txBody>
      </p:sp>
    </p:spTree>
    <p:extLst>
      <p:ext uri="{BB962C8B-B14F-4D97-AF65-F5344CB8AC3E}">
        <p14:creationId xmlns:p14="http://schemas.microsoft.com/office/powerpoint/2010/main" val="465380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DECE80-9EF1-D94D-A159-17AA436B66FE}"/>
              </a:ext>
            </a:extLst>
          </p:cNvPr>
          <p:cNvPicPr>
            <a:picLocks noChangeAspect="1"/>
          </p:cNvPicPr>
          <p:nvPr/>
        </p:nvPicPr>
        <p:blipFill>
          <a:blip r:embed="rId2"/>
          <a:stretch>
            <a:fillRect/>
          </a:stretch>
        </p:blipFill>
        <p:spPr>
          <a:xfrm>
            <a:off x="766046" y="755373"/>
            <a:ext cx="7390115" cy="4726885"/>
          </a:xfrm>
          <a:prstGeom prst="rect">
            <a:avLst/>
          </a:prstGeom>
        </p:spPr>
      </p:pic>
      <p:sp>
        <p:nvSpPr>
          <p:cNvPr id="5" name="TextBox 4">
            <a:extLst>
              <a:ext uri="{FF2B5EF4-FFF2-40B4-BE49-F238E27FC236}">
                <a16:creationId xmlns:a16="http://schemas.microsoft.com/office/drawing/2014/main" id="{C0509AC1-7BBA-0C41-9174-ECA6FA2D860E}"/>
              </a:ext>
            </a:extLst>
          </p:cNvPr>
          <p:cNvSpPr txBox="1"/>
          <p:nvPr/>
        </p:nvSpPr>
        <p:spPr>
          <a:xfrm>
            <a:off x="4740965" y="745435"/>
            <a:ext cx="4164496" cy="461665"/>
          </a:xfrm>
          <a:prstGeom prst="rect">
            <a:avLst/>
          </a:prstGeom>
          <a:solidFill>
            <a:schemeClr val="bg1"/>
          </a:solidFill>
        </p:spPr>
        <p:txBody>
          <a:bodyPr wrap="square" rtlCol="0">
            <a:spAutoFit/>
          </a:bodyPr>
          <a:lstStyle/>
          <a:p>
            <a:r>
              <a:rPr lang="en-US" sz="2400">
                <a:solidFill>
                  <a:srgbClr val="C00000"/>
                </a:solidFill>
              </a:rPr>
              <a:t>Place and Paste Project Example</a:t>
            </a:r>
          </a:p>
        </p:txBody>
      </p:sp>
      <p:pic>
        <p:nvPicPr>
          <p:cNvPr id="6" name="Picture 5">
            <a:extLst>
              <a:ext uri="{FF2B5EF4-FFF2-40B4-BE49-F238E27FC236}">
                <a16:creationId xmlns:a16="http://schemas.microsoft.com/office/drawing/2014/main" id="{A094A7AE-2EFD-F449-B2D7-8819D3389C07}"/>
              </a:ext>
            </a:extLst>
          </p:cNvPr>
          <p:cNvPicPr>
            <a:picLocks noChangeAspect="1"/>
          </p:cNvPicPr>
          <p:nvPr/>
        </p:nvPicPr>
        <p:blipFill>
          <a:blip r:embed="rId3"/>
          <a:stretch>
            <a:fillRect/>
          </a:stretch>
        </p:blipFill>
        <p:spPr>
          <a:xfrm>
            <a:off x="3715407" y="1455255"/>
            <a:ext cx="1491392" cy="904323"/>
          </a:xfrm>
          <a:prstGeom prst="rect">
            <a:avLst/>
          </a:prstGeom>
          <a:ln w="25400">
            <a:solidFill>
              <a:schemeClr val="accent1">
                <a:shade val="50000"/>
              </a:schemeClr>
            </a:solidFill>
          </a:ln>
        </p:spPr>
      </p:pic>
    </p:spTree>
    <p:extLst>
      <p:ext uri="{BB962C8B-B14F-4D97-AF65-F5344CB8AC3E}">
        <p14:creationId xmlns:p14="http://schemas.microsoft.com/office/powerpoint/2010/main" val="407905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74AB7C-5386-5644-BE61-06B910EDF433}"/>
              </a:ext>
            </a:extLst>
          </p:cNvPr>
          <p:cNvPicPr>
            <a:picLocks noChangeAspect="1"/>
          </p:cNvPicPr>
          <p:nvPr/>
        </p:nvPicPr>
        <p:blipFill>
          <a:blip r:embed="rId2"/>
          <a:stretch>
            <a:fillRect/>
          </a:stretch>
        </p:blipFill>
        <p:spPr>
          <a:xfrm>
            <a:off x="741845" y="557971"/>
            <a:ext cx="8144259" cy="4938368"/>
          </a:xfrm>
          <a:prstGeom prst="rect">
            <a:avLst/>
          </a:prstGeom>
        </p:spPr>
      </p:pic>
    </p:spTree>
    <p:extLst>
      <p:ext uri="{BB962C8B-B14F-4D97-AF65-F5344CB8AC3E}">
        <p14:creationId xmlns:p14="http://schemas.microsoft.com/office/powerpoint/2010/main" val="740942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53A3C4-DA99-974E-B704-6456BEF813AD}"/>
              </a:ext>
            </a:extLst>
          </p:cNvPr>
          <p:cNvPicPr>
            <a:picLocks noChangeAspect="1"/>
          </p:cNvPicPr>
          <p:nvPr/>
        </p:nvPicPr>
        <p:blipFill>
          <a:blip r:embed="rId2"/>
          <a:stretch>
            <a:fillRect/>
          </a:stretch>
        </p:blipFill>
        <p:spPr>
          <a:xfrm>
            <a:off x="525668" y="510761"/>
            <a:ext cx="7120397" cy="3365500"/>
          </a:xfrm>
          <a:prstGeom prst="rect">
            <a:avLst/>
          </a:prstGeom>
        </p:spPr>
      </p:pic>
      <p:pic>
        <p:nvPicPr>
          <p:cNvPr id="5" name="Picture 4">
            <a:extLst>
              <a:ext uri="{FF2B5EF4-FFF2-40B4-BE49-F238E27FC236}">
                <a16:creationId xmlns:a16="http://schemas.microsoft.com/office/drawing/2014/main" id="{1FD91E52-E694-E94B-BA33-EB0EA7092E5D}"/>
              </a:ext>
            </a:extLst>
          </p:cNvPr>
          <p:cNvPicPr>
            <a:picLocks noChangeAspect="1"/>
          </p:cNvPicPr>
          <p:nvPr/>
        </p:nvPicPr>
        <p:blipFill>
          <a:blip r:embed="rId3"/>
          <a:stretch>
            <a:fillRect/>
          </a:stretch>
        </p:blipFill>
        <p:spPr>
          <a:xfrm>
            <a:off x="525668" y="4210328"/>
            <a:ext cx="5295900" cy="1447800"/>
          </a:xfrm>
          <a:prstGeom prst="rect">
            <a:avLst/>
          </a:prstGeom>
        </p:spPr>
      </p:pic>
    </p:spTree>
    <p:extLst>
      <p:ext uri="{BB962C8B-B14F-4D97-AF65-F5344CB8AC3E}">
        <p14:creationId xmlns:p14="http://schemas.microsoft.com/office/powerpoint/2010/main" val="1167819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DD246D-4BBE-4946-8980-ACCC251FD1F2}"/>
              </a:ext>
            </a:extLst>
          </p:cNvPr>
          <p:cNvPicPr>
            <a:picLocks noChangeAspect="1"/>
          </p:cNvPicPr>
          <p:nvPr/>
        </p:nvPicPr>
        <p:blipFill>
          <a:blip r:embed="rId2"/>
          <a:stretch>
            <a:fillRect/>
          </a:stretch>
        </p:blipFill>
        <p:spPr>
          <a:xfrm>
            <a:off x="1104900" y="1336261"/>
            <a:ext cx="6934200" cy="4165600"/>
          </a:xfrm>
          <a:prstGeom prst="rect">
            <a:avLst/>
          </a:prstGeom>
        </p:spPr>
      </p:pic>
    </p:spTree>
    <p:extLst>
      <p:ext uri="{BB962C8B-B14F-4D97-AF65-F5344CB8AC3E}">
        <p14:creationId xmlns:p14="http://schemas.microsoft.com/office/powerpoint/2010/main" val="569949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DECE80-9EF1-D94D-A159-17AA436B66FE}"/>
              </a:ext>
            </a:extLst>
          </p:cNvPr>
          <p:cNvPicPr>
            <a:picLocks noChangeAspect="1"/>
          </p:cNvPicPr>
          <p:nvPr/>
        </p:nvPicPr>
        <p:blipFill>
          <a:blip r:embed="rId2"/>
          <a:stretch>
            <a:fillRect/>
          </a:stretch>
        </p:blipFill>
        <p:spPr>
          <a:xfrm>
            <a:off x="766046" y="755373"/>
            <a:ext cx="7390115" cy="4726885"/>
          </a:xfrm>
          <a:prstGeom prst="rect">
            <a:avLst/>
          </a:prstGeom>
        </p:spPr>
      </p:pic>
      <p:pic>
        <p:nvPicPr>
          <p:cNvPr id="3" name="Picture 2">
            <a:extLst>
              <a:ext uri="{FF2B5EF4-FFF2-40B4-BE49-F238E27FC236}">
                <a16:creationId xmlns:a16="http://schemas.microsoft.com/office/drawing/2014/main" id="{F09C8E50-4467-5C43-A89A-B23C02BECFB2}"/>
              </a:ext>
            </a:extLst>
          </p:cNvPr>
          <p:cNvPicPr>
            <a:picLocks noChangeAspect="1"/>
          </p:cNvPicPr>
          <p:nvPr/>
        </p:nvPicPr>
        <p:blipFill>
          <a:blip r:embed="rId3"/>
          <a:stretch>
            <a:fillRect/>
          </a:stretch>
        </p:blipFill>
        <p:spPr>
          <a:xfrm>
            <a:off x="4005469" y="1455255"/>
            <a:ext cx="1491392" cy="904323"/>
          </a:xfrm>
          <a:prstGeom prst="rect">
            <a:avLst/>
          </a:prstGeom>
          <a:ln w="25400">
            <a:solidFill>
              <a:schemeClr val="accent1">
                <a:shade val="50000"/>
              </a:schemeClr>
            </a:solidFill>
          </a:ln>
        </p:spPr>
      </p:pic>
    </p:spTree>
    <p:extLst>
      <p:ext uri="{BB962C8B-B14F-4D97-AF65-F5344CB8AC3E}">
        <p14:creationId xmlns:p14="http://schemas.microsoft.com/office/powerpoint/2010/main" val="2212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C822B-338D-8749-88D0-65FCAAEA250C}"/>
              </a:ext>
            </a:extLst>
          </p:cNvPr>
          <p:cNvPicPr>
            <a:picLocks noChangeAspect="1"/>
          </p:cNvPicPr>
          <p:nvPr/>
        </p:nvPicPr>
        <p:blipFill>
          <a:blip r:embed="rId2"/>
          <a:stretch>
            <a:fillRect/>
          </a:stretch>
        </p:blipFill>
        <p:spPr>
          <a:xfrm>
            <a:off x="1187450" y="1003852"/>
            <a:ext cx="6769100" cy="4114800"/>
          </a:xfrm>
          <a:prstGeom prst="rect">
            <a:avLst/>
          </a:prstGeom>
        </p:spPr>
      </p:pic>
      <p:sp>
        <p:nvSpPr>
          <p:cNvPr id="3" name="TextBox 2">
            <a:extLst>
              <a:ext uri="{FF2B5EF4-FFF2-40B4-BE49-F238E27FC236}">
                <a16:creationId xmlns:a16="http://schemas.microsoft.com/office/drawing/2014/main" id="{DD1E6AD3-AB63-B544-AED0-AA8929697BBB}"/>
              </a:ext>
            </a:extLst>
          </p:cNvPr>
          <p:cNvSpPr txBox="1"/>
          <p:nvPr/>
        </p:nvSpPr>
        <p:spPr>
          <a:xfrm>
            <a:off x="1311965" y="5615608"/>
            <a:ext cx="6221896" cy="646331"/>
          </a:xfrm>
          <a:prstGeom prst="rect">
            <a:avLst/>
          </a:prstGeom>
          <a:noFill/>
        </p:spPr>
        <p:txBody>
          <a:bodyPr wrap="square" rtlCol="0">
            <a:spAutoFit/>
          </a:bodyPr>
          <a:lstStyle/>
          <a:p>
            <a:r>
              <a:rPr lang="en-US"/>
              <a:t>System Specification can be thought of as a technical version of the problem statement. It does not propose a solution.</a:t>
            </a:r>
          </a:p>
        </p:txBody>
      </p:sp>
    </p:spTree>
    <p:extLst>
      <p:ext uri="{BB962C8B-B14F-4D97-AF65-F5344CB8AC3E}">
        <p14:creationId xmlns:p14="http://schemas.microsoft.com/office/powerpoint/2010/main" val="127518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DECE80-9EF1-D94D-A159-17AA436B66FE}"/>
              </a:ext>
            </a:extLst>
          </p:cNvPr>
          <p:cNvPicPr>
            <a:picLocks noChangeAspect="1"/>
          </p:cNvPicPr>
          <p:nvPr/>
        </p:nvPicPr>
        <p:blipFill>
          <a:blip r:embed="rId2"/>
          <a:stretch>
            <a:fillRect/>
          </a:stretch>
        </p:blipFill>
        <p:spPr>
          <a:xfrm>
            <a:off x="766046" y="755373"/>
            <a:ext cx="7390115" cy="4726885"/>
          </a:xfrm>
          <a:prstGeom prst="rect">
            <a:avLst/>
          </a:prstGeom>
        </p:spPr>
      </p:pic>
      <p:pic>
        <p:nvPicPr>
          <p:cNvPr id="3" name="Picture 2">
            <a:extLst>
              <a:ext uri="{FF2B5EF4-FFF2-40B4-BE49-F238E27FC236}">
                <a16:creationId xmlns:a16="http://schemas.microsoft.com/office/drawing/2014/main" id="{F09C8E50-4467-5C43-A89A-B23C02BECFB2}"/>
              </a:ext>
            </a:extLst>
          </p:cNvPr>
          <p:cNvPicPr>
            <a:picLocks noChangeAspect="1"/>
          </p:cNvPicPr>
          <p:nvPr/>
        </p:nvPicPr>
        <p:blipFill>
          <a:blip r:embed="rId3"/>
          <a:stretch>
            <a:fillRect/>
          </a:stretch>
        </p:blipFill>
        <p:spPr>
          <a:xfrm>
            <a:off x="4005469" y="1455255"/>
            <a:ext cx="1491392" cy="904323"/>
          </a:xfrm>
          <a:prstGeom prst="rect">
            <a:avLst/>
          </a:prstGeom>
          <a:ln w="25400">
            <a:solidFill>
              <a:schemeClr val="accent1">
                <a:shade val="50000"/>
              </a:schemeClr>
            </a:solidFill>
          </a:ln>
        </p:spPr>
      </p:pic>
      <p:pic>
        <p:nvPicPr>
          <p:cNvPr id="4" name="Picture 3">
            <a:extLst>
              <a:ext uri="{FF2B5EF4-FFF2-40B4-BE49-F238E27FC236}">
                <a16:creationId xmlns:a16="http://schemas.microsoft.com/office/drawing/2014/main" id="{74865536-6F4E-874A-8C35-436E21B71512}"/>
              </a:ext>
            </a:extLst>
          </p:cNvPr>
          <p:cNvPicPr>
            <a:picLocks noChangeAspect="1"/>
          </p:cNvPicPr>
          <p:nvPr/>
        </p:nvPicPr>
        <p:blipFill>
          <a:blip r:embed="rId4"/>
          <a:stretch>
            <a:fillRect/>
          </a:stretch>
        </p:blipFill>
        <p:spPr>
          <a:xfrm>
            <a:off x="3796748" y="2634350"/>
            <a:ext cx="1570382" cy="954603"/>
          </a:xfrm>
          <a:prstGeom prst="rect">
            <a:avLst/>
          </a:prstGeom>
          <a:ln w="31750">
            <a:solidFill>
              <a:schemeClr val="accent1">
                <a:shade val="50000"/>
              </a:schemeClr>
            </a:solidFill>
          </a:ln>
        </p:spPr>
      </p:pic>
    </p:spTree>
    <p:extLst>
      <p:ext uri="{BB962C8B-B14F-4D97-AF65-F5344CB8AC3E}">
        <p14:creationId xmlns:p14="http://schemas.microsoft.com/office/powerpoint/2010/main" val="135125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C41E36-AE0D-7A4D-B526-451450B1BFB0}"/>
              </a:ext>
            </a:extLst>
          </p:cNvPr>
          <p:cNvPicPr>
            <a:picLocks noChangeAspect="1"/>
          </p:cNvPicPr>
          <p:nvPr/>
        </p:nvPicPr>
        <p:blipFill>
          <a:blip r:embed="rId2"/>
          <a:stretch>
            <a:fillRect/>
          </a:stretch>
        </p:blipFill>
        <p:spPr>
          <a:xfrm>
            <a:off x="692681" y="1083365"/>
            <a:ext cx="7840826" cy="4740965"/>
          </a:xfrm>
          <a:prstGeom prst="rect">
            <a:avLst/>
          </a:prstGeom>
        </p:spPr>
      </p:pic>
    </p:spTree>
    <p:extLst>
      <p:ext uri="{BB962C8B-B14F-4D97-AF65-F5344CB8AC3E}">
        <p14:creationId xmlns:p14="http://schemas.microsoft.com/office/powerpoint/2010/main" val="957659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A7D04F-E5D7-4F4F-8A04-7EF0228B7200}"/>
              </a:ext>
            </a:extLst>
          </p:cNvPr>
          <p:cNvPicPr>
            <a:picLocks noChangeAspect="1"/>
          </p:cNvPicPr>
          <p:nvPr/>
        </p:nvPicPr>
        <p:blipFill>
          <a:blip r:embed="rId2"/>
          <a:stretch>
            <a:fillRect/>
          </a:stretch>
        </p:blipFill>
        <p:spPr>
          <a:xfrm>
            <a:off x="1098550" y="1282700"/>
            <a:ext cx="6946900" cy="4292600"/>
          </a:xfrm>
          <a:prstGeom prst="rect">
            <a:avLst/>
          </a:prstGeom>
        </p:spPr>
      </p:pic>
    </p:spTree>
    <p:extLst>
      <p:ext uri="{BB962C8B-B14F-4D97-AF65-F5344CB8AC3E}">
        <p14:creationId xmlns:p14="http://schemas.microsoft.com/office/powerpoint/2010/main" val="3408402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C4E3E0-3EB0-794D-A5A0-BC07862A094C}"/>
              </a:ext>
            </a:extLst>
          </p:cNvPr>
          <p:cNvPicPr>
            <a:picLocks noChangeAspect="1"/>
          </p:cNvPicPr>
          <p:nvPr/>
        </p:nvPicPr>
        <p:blipFill rotWithShape="1">
          <a:blip r:embed="rId2"/>
          <a:srcRect t="11567" r="82279"/>
          <a:stretch/>
        </p:blipFill>
        <p:spPr>
          <a:xfrm>
            <a:off x="1563071" y="1381539"/>
            <a:ext cx="1587634" cy="4711148"/>
          </a:xfrm>
          <a:prstGeom prst="rect">
            <a:avLst/>
          </a:prstGeom>
        </p:spPr>
      </p:pic>
      <p:pic>
        <p:nvPicPr>
          <p:cNvPr id="3" name="Picture 2">
            <a:extLst>
              <a:ext uri="{FF2B5EF4-FFF2-40B4-BE49-F238E27FC236}">
                <a16:creationId xmlns:a16="http://schemas.microsoft.com/office/drawing/2014/main" id="{FA9FF2E9-3A9E-8D4B-8F87-D017A486DD7B}"/>
              </a:ext>
            </a:extLst>
          </p:cNvPr>
          <p:cNvPicPr>
            <a:picLocks noChangeAspect="1"/>
          </p:cNvPicPr>
          <p:nvPr/>
        </p:nvPicPr>
        <p:blipFill rotWithShape="1">
          <a:blip r:embed="rId2"/>
          <a:srcRect l="49783" t="13060"/>
          <a:stretch/>
        </p:blipFill>
        <p:spPr>
          <a:xfrm>
            <a:off x="3240157" y="1620079"/>
            <a:ext cx="4498903" cy="4631635"/>
          </a:xfrm>
          <a:prstGeom prst="rect">
            <a:avLst/>
          </a:prstGeom>
        </p:spPr>
      </p:pic>
      <p:cxnSp>
        <p:nvCxnSpPr>
          <p:cNvPr id="5" name="Straight Connector 4">
            <a:extLst>
              <a:ext uri="{FF2B5EF4-FFF2-40B4-BE49-F238E27FC236}">
                <a16:creationId xmlns:a16="http://schemas.microsoft.com/office/drawing/2014/main" id="{0F6B73BB-C746-1644-8F71-CA415000AC68}"/>
              </a:ext>
            </a:extLst>
          </p:cNvPr>
          <p:cNvCxnSpPr>
            <a:cxnSpLocks/>
          </p:cNvCxnSpPr>
          <p:nvPr/>
        </p:nvCxnSpPr>
        <p:spPr>
          <a:xfrm flipV="1">
            <a:off x="2356888" y="5715000"/>
            <a:ext cx="1837425"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89814D8-0789-8645-A399-D2DD7EDB1822}"/>
              </a:ext>
            </a:extLst>
          </p:cNvPr>
          <p:cNvSpPr/>
          <p:nvPr/>
        </p:nvSpPr>
        <p:spPr>
          <a:xfrm>
            <a:off x="6003235" y="2782957"/>
            <a:ext cx="1222513" cy="477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E970423-FCA6-9B4B-8328-70892870F7E9}"/>
              </a:ext>
            </a:extLst>
          </p:cNvPr>
          <p:cNvPicPr>
            <a:picLocks noChangeAspect="1"/>
          </p:cNvPicPr>
          <p:nvPr/>
        </p:nvPicPr>
        <p:blipFill rotWithShape="1">
          <a:blip r:embed="rId2"/>
          <a:srcRect r="67635" b="91045"/>
          <a:stretch/>
        </p:blipFill>
        <p:spPr>
          <a:xfrm>
            <a:off x="638732" y="834887"/>
            <a:ext cx="2899600" cy="477078"/>
          </a:xfrm>
          <a:prstGeom prst="rect">
            <a:avLst/>
          </a:prstGeom>
        </p:spPr>
      </p:pic>
    </p:spTree>
    <p:extLst>
      <p:ext uri="{BB962C8B-B14F-4D97-AF65-F5344CB8AC3E}">
        <p14:creationId xmlns:p14="http://schemas.microsoft.com/office/powerpoint/2010/main" val="2041075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522496-DB91-6848-BE6E-4F2B0A1AD85F}"/>
              </a:ext>
            </a:extLst>
          </p:cNvPr>
          <p:cNvPicPr>
            <a:picLocks noChangeAspect="1"/>
          </p:cNvPicPr>
          <p:nvPr/>
        </p:nvPicPr>
        <p:blipFill>
          <a:blip r:embed="rId2"/>
          <a:stretch>
            <a:fillRect/>
          </a:stretch>
        </p:blipFill>
        <p:spPr>
          <a:xfrm>
            <a:off x="1655007" y="253742"/>
            <a:ext cx="5829158" cy="6355780"/>
          </a:xfrm>
          <a:prstGeom prst="rect">
            <a:avLst/>
          </a:prstGeom>
        </p:spPr>
      </p:pic>
    </p:spTree>
    <p:extLst>
      <p:ext uri="{BB962C8B-B14F-4D97-AF65-F5344CB8AC3E}">
        <p14:creationId xmlns:p14="http://schemas.microsoft.com/office/powerpoint/2010/main" val="2518744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27DCBB-A8CF-074F-8CE9-CF767767822F}"/>
              </a:ext>
            </a:extLst>
          </p:cNvPr>
          <p:cNvPicPr>
            <a:picLocks noChangeAspect="1"/>
          </p:cNvPicPr>
          <p:nvPr/>
        </p:nvPicPr>
        <p:blipFill rotWithShape="1">
          <a:blip r:embed="rId2"/>
          <a:srcRect l="782" t="26639" r="77113" b="20653"/>
          <a:stretch/>
        </p:blipFill>
        <p:spPr>
          <a:xfrm>
            <a:off x="884581" y="278296"/>
            <a:ext cx="4550869" cy="6579704"/>
          </a:xfrm>
          <a:prstGeom prst="rect">
            <a:avLst/>
          </a:prstGeom>
        </p:spPr>
      </p:pic>
    </p:spTree>
    <p:extLst>
      <p:ext uri="{BB962C8B-B14F-4D97-AF65-F5344CB8AC3E}">
        <p14:creationId xmlns:p14="http://schemas.microsoft.com/office/powerpoint/2010/main" val="1768392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921F3930-3DF6-764D-B3B5-F594E4F6C1AD}"/>
              </a:ext>
            </a:extLst>
          </p:cNvPr>
          <p:cNvGraphicFramePr>
            <a:graphicFrameLocks/>
          </p:cNvGraphicFramePr>
          <p:nvPr>
            <p:extLst>
              <p:ext uri="{D42A27DB-BD31-4B8C-83A1-F6EECF244321}">
                <p14:modId xmlns:p14="http://schemas.microsoft.com/office/powerpoint/2010/main" val="3505336902"/>
              </p:ext>
            </p:extLst>
          </p:nvPr>
        </p:nvGraphicFramePr>
        <p:xfrm>
          <a:off x="1160808" y="1520273"/>
          <a:ext cx="6305550" cy="409575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CE712BFA-4E37-504C-B306-496681F078E8}"/>
              </a:ext>
            </a:extLst>
          </p:cNvPr>
          <p:cNvSpPr txBox="1"/>
          <p:nvPr/>
        </p:nvSpPr>
        <p:spPr>
          <a:xfrm>
            <a:off x="1160808" y="347870"/>
            <a:ext cx="6154392" cy="646331"/>
          </a:xfrm>
          <a:prstGeom prst="rect">
            <a:avLst/>
          </a:prstGeom>
          <a:noFill/>
        </p:spPr>
        <p:txBody>
          <a:bodyPr wrap="square" rtlCol="0">
            <a:spAutoFit/>
          </a:bodyPr>
          <a:lstStyle/>
          <a:p>
            <a:pPr algn="ctr"/>
            <a:r>
              <a:rPr lang="en-US"/>
              <a:t>For now, just keep track of your # hours spent in ECE-304.</a:t>
            </a:r>
          </a:p>
          <a:p>
            <a:pPr algn="ctr"/>
            <a:r>
              <a:rPr lang="en-US"/>
              <a:t>Don’t inflate them. This data is for you!</a:t>
            </a:r>
          </a:p>
        </p:txBody>
      </p:sp>
    </p:spTree>
    <p:extLst>
      <p:ext uri="{BB962C8B-B14F-4D97-AF65-F5344CB8AC3E}">
        <p14:creationId xmlns:p14="http://schemas.microsoft.com/office/powerpoint/2010/main" val="2351983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B1277-B003-EC46-8E9A-D24ACE3369F2}"/>
              </a:ext>
            </a:extLst>
          </p:cNvPr>
          <p:cNvSpPr>
            <a:spLocks noGrp="1"/>
          </p:cNvSpPr>
          <p:nvPr>
            <p:ph type="title"/>
          </p:nvPr>
        </p:nvSpPr>
        <p:spPr/>
        <p:txBody>
          <a:bodyPr/>
          <a:lstStyle/>
          <a:p>
            <a:r>
              <a:rPr lang="en-US"/>
              <a:t>Assignment</a:t>
            </a:r>
          </a:p>
        </p:txBody>
      </p:sp>
      <p:sp>
        <p:nvSpPr>
          <p:cNvPr id="3" name="Content Placeholder 2">
            <a:extLst>
              <a:ext uri="{FF2B5EF4-FFF2-40B4-BE49-F238E27FC236}">
                <a16:creationId xmlns:a16="http://schemas.microsoft.com/office/drawing/2014/main" id="{FF7A4468-4C6D-F640-96ED-176EFE91EA67}"/>
              </a:ext>
            </a:extLst>
          </p:cNvPr>
          <p:cNvSpPr>
            <a:spLocks noGrp="1"/>
          </p:cNvSpPr>
          <p:nvPr>
            <p:ph idx="1"/>
          </p:nvPr>
        </p:nvSpPr>
        <p:spPr/>
        <p:txBody>
          <a:bodyPr/>
          <a:lstStyle/>
          <a:p>
            <a:r>
              <a:rPr lang="en-US"/>
              <a:t>Next week: Q&amp;A With the pretend customer. Your chance to ask clarifying questions about build1.</a:t>
            </a:r>
          </a:p>
          <a:p>
            <a:r>
              <a:rPr lang="en-US"/>
              <a:t>2 Weeks:  PDR1: Problem Statement, System Specification, Block Diagram for your system</a:t>
            </a:r>
          </a:p>
        </p:txBody>
      </p:sp>
    </p:spTree>
    <p:extLst>
      <p:ext uri="{BB962C8B-B14F-4D97-AF65-F5344CB8AC3E}">
        <p14:creationId xmlns:p14="http://schemas.microsoft.com/office/powerpoint/2010/main" val="657533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67302-B73D-5847-9051-0765296B773C}"/>
              </a:ext>
            </a:extLst>
          </p:cNvPr>
          <p:cNvSpPr>
            <a:spLocks noGrp="1"/>
          </p:cNvSpPr>
          <p:nvPr>
            <p:ph type="title"/>
          </p:nvPr>
        </p:nvSpPr>
        <p:spPr/>
        <p:txBody>
          <a:bodyPr/>
          <a:lstStyle/>
          <a:p>
            <a:r>
              <a:rPr lang="en-US"/>
              <a:t>Example of Last Year’s Q&amp;A:</a:t>
            </a:r>
          </a:p>
        </p:txBody>
      </p:sp>
      <p:sp>
        <p:nvSpPr>
          <p:cNvPr id="3" name="Content Placeholder 2">
            <a:extLst>
              <a:ext uri="{FF2B5EF4-FFF2-40B4-BE49-F238E27FC236}">
                <a16:creationId xmlns:a16="http://schemas.microsoft.com/office/drawing/2014/main" id="{ABFD8A66-6728-7B4E-B85D-D4BDD6052B06}"/>
              </a:ext>
            </a:extLst>
          </p:cNvPr>
          <p:cNvSpPr>
            <a:spLocks noGrp="1"/>
          </p:cNvSpPr>
          <p:nvPr>
            <p:ph idx="1"/>
          </p:nvPr>
        </p:nvSpPr>
        <p:spPr>
          <a:xfrm>
            <a:off x="628650" y="1690689"/>
            <a:ext cx="7886700" cy="4351338"/>
          </a:xfrm>
        </p:spPr>
        <p:txBody>
          <a:bodyPr>
            <a:normAutofit fontScale="70000" lnSpcReduction="20000"/>
          </a:bodyPr>
          <a:lstStyle/>
          <a:p>
            <a:r>
              <a:rPr lang="en-US"/>
              <a:t>Q. </a:t>
            </a:r>
            <a:r>
              <a:rPr lang="en-US" b="1"/>
              <a:t>How are we detecting presence on both sides of the door?</a:t>
            </a:r>
            <a:r>
              <a:rPr lang="en-US"/>
              <a:t>If we are only given a single Ultrasonic Sensor, how are we detecting an approaching person on both sides of the door? Yes, we could use a button on one side but that seems to go against the instructions saying "approaching."</a:t>
            </a:r>
          </a:p>
          <a:p>
            <a:r>
              <a:rPr lang="en-US"/>
              <a:t>A. At this stage, we are focusing on requirements, rather than design and implementation. So the question to ask is whether it is a requirement to automatically detect persons approaching the door from both sides.  </a:t>
            </a:r>
          </a:p>
          <a:p>
            <a:r>
              <a:rPr lang="en-US"/>
              <a:t>is it a requirement to automatically detect (ie, without a pushbutton or other manual means of announcing presence) persons approaching the door from the outside (entering persons) ?</a:t>
            </a:r>
          </a:p>
          <a:p>
            <a:pPr lvl="1"/>
            <a:r>
              <a:rPr lang="en-US">
                <a:solidFill>
                  <a:srgbClr val="C00000"/>
                </a:solidFill>
              </a:rPr>
              <a:t>No. It is desirable but not required.</a:t>
            </a:r>
          </a:p>
          <a:p>
            <a:r>
              <a:rPr lang="en-US"/>
              <a:t>is it a requirement to automatically detect persons approaching the door from the inside (exiting persons) ?</a:t>
            </a:r>
          </a:p>
          <a:p>
            <a:pPr lvl="1"/>
            <a:r>
              <a:rPr lang="en-US">
                <a:solidFill>
                  <a:srgbClr val="C00000"/>
                </a:solidFill>
              </a:rPr>
              <a:t>Yes. </a:t>
            </a:r>
          </a:p>
        </p:txBody>
      </p:sp>
    </p:spTree>
    <p:extLst>
      <p:ext uri="{BB962C8B-B14F-4D97-AF65-F5344CB8AC3E}">
        <p14:creationId xmlns:p14="http://schemas.microsoft.com/office/powerpoint/2010/main" val="3580571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C4E3E0-3EB0-794D-A5A0-BC07862A094C}"/>
              </a:ext>
            </a:extLst>
          </p:cNvPr>
          <p:cNvPicPr>
            <a:picLocks noChangeAspect="1"/>
          </p:cNvPicPr>
          <p:nvPr/>
        </p:nvPicPr>
        <p:blipFill>
          <a:blip r:embed="rId2"/>
          <a:stretch>
            <a:fillRect/>
          </a:stretch>
        </p:blipFill>
        <p:spPr>
          <a:xfrm>
            <a:off x="42383" y="795131"/>
            <a:ext cx="8958947" cy="5327374"/>
          </a:xfrm>
          <a:prstGeom prst="rect">
            <a:avLst/>
          </a:prstGeom>
        </p:spPr>
      </p:pic>
    </p:spTree>
    <p:extLst>
      <p:ext uri="{BB962C8B-B14F-4D97-AF65-F5344CB8AC3E}">
        <p14:creationId xmlns:p14="http://schemas.microsoft.com/office/powerpoint/2010/main" val="1272371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DECE80-9EF1-D94D-A159-17AA436B66FE}"/>
              </a:ext>
            </a:extLst>
          </p:cNvPr>
          <p:cNvPicPr>
            <a:picLocks noChangeAspect="1"/>
          </p:cNvPicPr>
          <p:nvPr/>
        </p:nvPicPr>
        <p:blipFill>
          <a:blip r:embed="rId2"/>
          <a:stretch>
            <a:fillRect/>
          </a:stretch>
        </p:blipFill>
        <p:spPr>
          <a:xfrm>
            <a:off x="766046" y="755373"/>
            <a:ext cx="7390115" cy="4726885"/>
          </a:xfrm>
          <a:prstGeom prst="rect">
            <a:avLst/>
          </a:prstGeom>
        </p:spPr>
      </p:pic>
    </p:spTree>
    <p:extLst>
      <p:ext uri="{BB962C8B-B14F-4D97-AF65-F5344CB8AC3E}">
        <p14:creationId xmlns:p14="http://schemas.microsoft.com/office/powerpoint/2010/main" val="1656705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0C266-F6A2-3947-9171-CBFE1425D2DE}"/>
              </a:ext>
            </a:extLst>
          </p:cNvPr>
          <p:cNvSpPr>
            <a:spLocks noGrp="1"/>
          </p:cNvSpPr>
          <p:nvPr>
            <p:ph type="ctrTitle"/>
          </p:nvPr>
        </p:nvSpPr>
        <p:spPr/>
        <p:txBody>
          <a:bodyPr/>
          <a:lstStyle/>
          <a:p>
            <a:r>
              <a:rPr lang="en-US"/>
              <a:t>Dog House</a:t>
            </a:r>
          </a:p>
        </p:txBody>
      </p:sp>
      <p:sp>
        <p:nvSpPr>
          <p:cNvPr id="3" name="Subtitle 2">
            <a:extLst>
              <a:ext uri="{FF2B5EF4-FFF2-40B4-BE49-F238E27FC236}">
                <a16:creationId xmlns:a16="http://schemas.microsoft.com/office/drawing/2014/main" id="{49ED55D4-8885-944A-B222-43E7F2D21DDF}"/>
              </a:ext>
            </a:extLst>
          </p:cNvPr>
          <p:cNvSpPr>
            <a:spLocks noGrp="1"/>
          </p:cNvSpPr>
          <p:nvPr>
            <p:ph type="subTitle" idx="1"/>
          </p:nvPr>
        </p:nvSpPr>
        <p:spPr/>
        <p:txBody>
          <a:bodyPr>
            <a:normAutofit fontScale="92500" lnSpcReduction="20000"/>
          </a:bodyPr>
          <a:lstStyle/>
          <a:p>
            <a:r>
              <a:rPr lang="en-US"/>
              <a:t>Requirements Case Study</a:t>
            </a:r>
          </a:p>
          <a:p>
            <a:r>
              <a:rPr lang="en-US"/>
              <a:t>Source: Raytheon Principles of Systems Engineering Course Manual</a:t>
            </a:r>
          </a:p>
          <a:p>
            <a:r>
              <a:rPr lang="en-US"/>
              <a:t>Reproduced and used as the basis for the Umass Amherst course ECE-597SE, Introduction to Systems Engineering </a:t>
            </a:r>
          </a:p>
        </p:txBody>
      </p:sp>
      <p:sp>
        <p:nvSpPr>
          <p:cNvPr id="4" name="Slide Number Placeholder 3">
            <a:extLst>
              <a:ext uri="{FF2B5EF4-FFF2-40B4-BE49-F238E27FC236}">
                <a16:creationId xmlns:a16="http://schemas.microsoft.com/office/drawing/2014/main" id="{6E293F99-9684-2048-9436-D145B2C4D7A6}"/>
              </a:ext>
            </a:extLst>
          </p:cNvPr>
          <p:cNvSpPr>
            <a:spLocks noGrp="1"/>
          </p:cNvSpPr>
          <p:nvPr>
            <p:ph type="sldNum" sz="quarter" idx="12"/>
          </p:nvPr>
        </p:nvSpPr>
        <p:spPr/>
        <p:txBody>
          <a:bodyPr/>
          <a:lstStyle/>
          <a:p>
            <a:fld id="{244C17E1-2D25-0A4B-BA33-DDC8377C441D}" type="slidenum">
              <a:t>5</a:t>
            </a:fld>
            <a:endParaRPr lang="en-US"/>
          </a:p>
        </p:txBody>
      </p:sp>
    </p:spTree>
    <p:extLst>
      <p:ext uri="{BB962C8B-B14F-4D97-AF65-F5344CB8AC3E}">
        <p14:creationId xmlns:p14="http://schemas.microsoft.com/office/powerpoint/2010/main" val="2501702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6CE89B-5C6D-8B4C-A40D-FBE65C6D8225}"/>
              </a:ext>
            </a:extLst>
          </p:cNvPr>
          <p:cNvPicPr>
            <a:picLocks noChangeAspect="1"/>
          </p:cNvPicPr>
          <p:nvPr/>
        </p:nvPicPr>
        <p:blipFill rotWithShape="1">
          <a:blip r:embed="rId2"/>
          <a:srcRect l="4037" t="7967" r="9675" b="36097"/>
          <a:stretch/>
        </p:blipFill>
        <p:spPr>
          <a:xfrm>
            <a:off x="289928" y="0"/>
            <a:ext cx="6846851" cy="5917880"/>
          </a:xfrm>
          <a:prstGeom prst="rect">
            <a:avLst/>
          </a:prstGeom>
        </p:spPr>
      </p:pic>
      <p:sp>
        <p:nvSpPr>
          <p:cNvPr id="6" name="Subtitle 2">
            <a:extLst>
              <a:ext uri="{FF2B5EF4-FFF2-40B4-BE49-F238E27FC236}">
                <a16:creationId xmlns:a16="http://schemas.microsoft.com/office/drawing/2014/main" id="{0EE5416C-35EC-944B-AC3F-0387C90B4E0A}"/>
              </a:ext>
            </a:extLst>
          </p:cNvPr>
          <p:cNvSpPr txBox="1">
            <a:spLocks/>
          </p:cNvSpPr>
          <p:nvPr/>
        </p:nvSpPr>
        <p:spPr>
          <a:xfrm>
            <a:off x="462774" y="6048277"/>
            <a:ext cx="8218452" cy="78400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t>Source: Raytheon Principles of Systems Engineering (PoSE) Course Manual.Reproduced and used as the basis for the course ECE-597SE, Introduction to Systems Engineering </a:t>
            </a:r>
          </a:p>
        </p:txBody>
      </p:sp>
      <p:sp>
        <p:nvSpPr>
          <p:cNvPr id="7" name="Slide Number Placeholder 6">
            <a:extLst>
              <a:ext uri="{FF2B5EF4-FFF2-40B4-BE49-F238E27FC236}">
                <a16:creationId xmlns:a16="http://schemas.microsoft.com/office/drawing/2014/main" id="{48A463E9-5626-9147-A99F-F07B7E361D02}"/>
              </a:ext>
            </a:extLst>
          </p:cNvPr>
          <p:cNvSpPr>
            <a:spLocks noGrp="1"/>
          </p:cNvSpPr>
          <p:nvPr>
            <p:ph type="sldNum" sz="quarter" idx="12"/>
          </p:nvPr>
        </p:nvSpPr>
        <p:spPr/>
        <p:txBody>
          <a:bodyPr/>
          <a:lstStyle/>
          <a:p>
            <a:fld id="{244C17E1-2D25-0A4B-BA33-DDC8377C441D}" type="slidenum">
              <a:t>6</a:t>
            </a:fld>
            <a:endParaRPr lang="en-US"/>
          </a:p>
        </p:txBody>
      </p:sp>
    </p:spTree>
    <p:extLst>
      <p:ext uri="{BB962C8B-B14F-4D97-AF65-F5344CB8AC3E}">
        <p14:creationId xmlns:p14="http://schemas.microsoft.com/office/powerpoint/2010/main" val="1508222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12596A-843B-0D46-AD94-D1AEFFC904CA}"/>
              </a:ext>
            </a:extLst>
          </p:cNvPr>
          <p:cNvPicPr>
            <a:picLocks noChangeAspect="1"/>
          </p:cNvPicPr>
          <p:nvPr/>
        </p:nvPicPr>
        <p:blipFill>
          <a:blip r:embed="rId2"/>
          <a:stretch>
            <a:fillRect/>
          </a:stretch>
        </p:blipFill>
        <p:spPr>
          <a:xfrm>
            <a:off x="294114" y="0"/>
            <a:ext cx="5143500" cy="6858000"/>
          </a:xfrm>
          <a:prstGeom prst="rect">
            <a:avLst/>
          </a:prstGeom>
        </p:spPr>
      </p:pic>
      <p:sp>
        <p:nvSpPr>
          <p:cNvPr id="4" name="TextBox 3">
            <a:extLst>
              <a:ext uri="{FF2B5EF4-FFF2-40B4-BE49-F238E27FC236}">
                <a16:creationId xmlns:a16="http://schemas.microsoft.com/office/drawing/2014/main" id="{984228EF-95C7-1F40-B0B9-E0949B0DA08E}"/>
              </a:ext>
            </a:extLst>
          </p:cNvPr>
          <p:cNvSpPr txBox="1"/>
          <p:nvPr/>
        </p:nvSpPr>
        <p:spPr>
          <a:xfrm>
            <a:off x="6278137" y="2096429"/>
            <a:ext cx="2051824" cy="646331"/>
          </a:xfrm>
          <a:prstGeom prst="rect">
            <a:avLst/>
          </a:prstGeom>
          <a:noFill/>
        </p:spPr>
        <p:txBody>
          <a:bodyPr wrap="square" rtlCol="0">
            <a:spAutoFit/>
          </a:bodyPr>
          <a:lstStyle/>
          <a:p>
            <a:r>
              <a:rPr lang="en-US"/>
              <a:t>Initial Customer Letter </a:t>
            </a:r>
          </a:p>
        </p:txBody>
      </p:sp>
      <p:sp>
        <p:nvSpPr>
          <p:cNvPr id="5" name="Subtitle 2">
            <a:extLst>
              <a:ext uri="{FF2B5EF4-FFF2-40B4-BE49-F238E27FC236}">
                <a16:creationId xmlns:a16="http://schemas.microsoft.com/office/drawing/2014/main" id="{48F0601F-185E-044E-B277-BC6F6CAC55DD}"/>
              </a:ext>
            </a:extLst>
          </p:cNvPr>
          <p:cNvSpPr txBox="1">
            <a:spLocks/>
          </p:cNvSpPr>
          <p:nvPr/>
        </p:nvSpPr>
        <p:spPr>
          <a:xfrm>
            <a:off x="5606275" y="5951333"/>
            <a:ext cx="3395548" cy="784003"/>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t>Source: Raytheon Principles of Systems Engineering (PoSE) Course Manual.Reproduced and used as the basis for the course ECE-597SE, Introduction to Systems Engineering </a:t>
            </a:r>
          </a:p>
        </p:txBody>
      </p:sp>
      <p:sp>
        <p:nvSpPr>
          <p:cNvPr id="6" name="Slide Number Placeholder 5">
            <a:extLst>
              <a:ext uri="{FF2B5EF4-FFF2-40B4-BE49-F238E27FC236}">
                <a16:creationId xmlns:a16="http://schemas.microsoft.com/office/drawing/2014/main" id="{BA4E19F2-DB50-204E-97F8-882F49D302DC}"/>
              </a:ext>
            </a:extLst>
          </p:cNvPr>
          <p:cNvSpPr>
            <a:spLocks noGrp="1"/>
          </p:cNvSpPr>
          <p:nvPr>
            <p:ph type="sldNum" sz="quarter" idx="12"/>
          </p:nvPr>
        </p:nvSpPr>
        <p:spPr/>
        <p:txBody>
          <a:bodyPr/>
          <a:lstStyle/>
          <a:p>
            <a:fld id="{244C17E1-2D25-0A4B-BA33-DDC8377C441D}" type="slidenum">
              <a:t>7</a:t>
            </a:fld>
            <a:endParaRPr lang="en-US"/>
          </a:p>
        </p:txBody>
      </p:sp>
    </p:spTree>
    <p:extLst>
      <p:ext uri="{BB962C8B-B14F-4D97-AF65-F5344CB8AC3E}">
        <p14:creationId xmlns:p14="http://schemas.microsoft.com/office/powerpoint/2010/main" val="3276192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E99B65-E87D-5E4D-AB25-6C576691A5E0}"/>
              </a:ext>
            </a:extLst>
          </p:cNvPr>
          <p:cNvPicPr>
            <a:picLocks noChangeAspect="1"/>
          </p:cNvPicPr>
          <p:nvPr/>
        </p:nvPicPr>
        <p:blipFill>
          <a:blip r:embed="rId2"/>
          <a:stretch>
            <a:fillRect/>
          </a:stretch>
        </p:blipFill>
        <p:spPr>
          <a:xfrm>
            <a:off x="762465" y="0"/>
            <a:ext cx="5143500" cy="6858000"/>
          </a:xfrm>
          <a:prstGeom prst="rect">
            <a:avLst/>
          </a:prstGeom>
        </p:spPr>
      </p:pic>
      <p:sp>
        <p:nvSpPr>
          <p:cNvPr id="4" name="TextBox 3">
            <a:extLst>
              <a:ext uri="{FF2B5EF4-FFF2-40B4-BE49-F238E27FC236}">
                <a16:creationId xmlns:a16="http://schemas.microsoft.com/office/drawing/2014/main" id="{837FD4C8-8686-4446-9807-50FD9614D7EA}"/>
              </a:ext>
            </a:extLst>
          </p:cNvPr>
          <p:cNvSpPr txBox="1"/>
          <p:nvPr/>
        </p:nvSpPr>
        <p:spPr>
          <a:xfrm>
            <a:off x="6006326" y="136524"/>
            <a:ext cx="2577780" cy="646331"/>
          </a:xfrm>
          <a:prstGeom prst="rect">
            <a:avLst/>
          </a:prstGeom>
          <a:noFill/>
        </p:spPr>
        <p:txBody>
          <a:bodyPr wrap="square" rtlCol="0">
            <a:spAutoFit/>
          </a:bodyPr>
          <a:lstStyle/>
          <a:p>
            <a:r>
              <a:rPr lang="en-US"/>
              <a:t>Follow-up customer letter</a:t>
            </a:r>
          </a:p>
        </p:txBody>
      </p:sp>
      <p:sp>
        <p:nvSpPr>
          <p:cNvPr id="5" name="Subtitle 2">
            <a:extLst>
              <a:ext uri="{FF2B5EF4-FFF2-40B4-BE49-F238E27FC236}">
                <a16:creationId xmlns:a16="http://schemas.microsoft.com/office/drawing/2014/main" id="{528958EE-E642-BE44-86AE-00BBABCDD461}"/>
              </a:ext>
            </a:extLst>
          </p:cNvPr>
          <p:cNvSpPr txBox="1">
            <a:spLocks/>
          </p:cNvSpPr>
          <p:nvPr/>
        </p:nvSpPr>
        <p:spPr>
          <a:xfrm>
            <a:off x="6006326" y="5881008"/>
            <a:ext cx="3137674" cy="7840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t>Source: Raytheon Principles of Systems Engineering (PoSE) Course Manual.Reproduced and used as the basis for the course ECE-597SE, Introduction to Systems Engineering </a:t>
            </a:r>
          </a:p>
        </p:txBody>
      </p:sp>
      <p:sp>
        <p:nvSpPr>
          <p:cNvPr id="6" name="Slide Number Placeholder 5">
            <a:extLst>
              <a:ext uri="{FF2B5EF4-FFF2-40B4-BE49-F238E27FC236}">
                <a16:creationId xmlns:a16="http://schemas.microsoft.com/office/drawing/2014/main" id="{A9A5BE0B-D1E8-5341-B78A-D2DB7059851F}"/>
              </a:ext>
            </a:extLst>
          </p:cNvPr>
          <p:cNvSpPr>
            <a:spLocks noGrp="1"/>
          </p:cNvSpPr>
          <p:nvPr>
            <p:ph type="sldNum" sz="quarter" idx="12"/>
          </p:nvPr>
        </p:nvSpPr>
        <p:spPr/>
        <p:txBody>
          <a:bodyPr/>
          <a:lstStyle/>
          <a:p>
            <a:fld id="{244C17E1-2D25-0A4B-BA33-DDC8377C441D}" type="slidenum">
              <a:t>8</a:t>
            </a:fld>
            <a:endParaRPr lang="en-US"/>
          </a:p>
        </p:txBody>
      </p:sp>
      <p:sp>
        <p:nvSpPr>
          <p:cNvPr id="2" name="TextBox 1">
            <a:extLst>
              <a:ext uri="{FF2B5EF4-FFF2-40B4-BE49-F238E27FC236}">
                <a16:creationId xmlns:a16="http://schemas.microsoft.com/office/drawing/2014/main" id="{D4235843-87D3-2C45-A7D1-304FB6E5E0D1}"/>
              </a:ext>
            </a:extLst>
          </p:cNvPr>
          <p:cNvSpPr txBox="1"/>
          <p:nvPr/>
        </p:nvSpPr>
        <p:spPr>
          <a:xfrm>
            <a:off x="6158884" y="1221573"/>
            <a:ext cx="2686942" cy="4524315"/>
          </a:xfrm>
          <a:prstGeom prst="rect">
            <a:avLst/>
          </a:prstGeom>
          <a:noFill/>
        </p:spPr>
        <p:txBody>
          <a:bodyPr wrap="square" rtlCol="0">
            <a:spAutoFit/>
          </a:bodyPr>
          <a:lstStyle/>
          <a:p>
            <a:pPr marL="285750" indent="-285750">
              <a:buFont typeface="Wingdings" pitchFamily="2" charset="2"/>
              <a:buChar char="q"/>
            </a:pPr>
            <a:r>
              <a:rPr lang="en-US"/>
              <a:t>fit into private jet</a:t>
            </a:r>
          </a:p>
          <a:p>
            <a:pPr marL="285750" indent="-285750">
              <a:buFont typeface="Wingdings" pitchFamily="2" charset="2"/>
              <a:buChar char="q"/>
            </a:pPr>
            <a:endParaRPr lang="en-US"/>
          </a:p>
          <a:p>
            <a:pPr marL="285750" indent="-285750">
              <a:buFont typeface="Wingdings" pitchFamily="2" charset="2"/>
              <a:buChar char="q"/>
            </a:pPr>
            <a:r>
              <a:rPr lang="en-US"/>
              <a:t>tornado</a:t>
            </a:r>
          </a:p>
          <a:p>
            <a:pPr marL="285750" indent="-285750">
              <a:buFont typeface="Wingdings" pitchFamily="2" charset="2"/>
              <a:buChar char="q"/>
            </a:pPr>
            <a:endParaRPr lang="en-US"/>
          </a:p>
          <a:p>
            <a:pPr marL="285750" indent="-285750">
              <a:buFont typeface="Wingdings" pitchFamily="2" charset="2"/>
              <a:buChar char="q"/>
            </a:pPr>
            <a:r>
              <a:rPr lang="en-US"/>
              <a:t>food/drink on dog demand</a:t>
            </a:r>
          </a:p>
          <a:p>
            <a:pPr marL="285750" indent="-285750">
              <a:buFont typeface="Wingdings" pitchFamily="2" charset="2"/>
              <a:buChar char="q"/>
            </a:pPr>
            <a:endParaRPr lang="en-US"/>
          </a:p>
          <a:p>
            <a:pPr marL="285750" indent="-285750">
              <a:buFont typeface="Wingdings" pitchFamily="2" charset="2"/>
              <a:buChar char="q"/>
            </a:pPr>
            <a:r>
              <a:rPr lang="en-US"/>
              <a:t>if dog gets wet, I want him warm if its cold out</a:t>
            </a:r>
          </a:p>
          <a:p>
            <a:pPr marL="285750" indent="-285750">
              <a:buFont typeface="Wingdings" pitchFamily="2" charset="2"/>
              <a:buChar char="q"/>
            </a:pPr>
            <a:r>
              <a:rPr lang="en-US"/>
              <a:t>sensors on dog??</a:t>
            </a:r>
          </a:p>
          <a:p>
            <a:pPr marL="285750" indent="-285750">
              <a:buFont typeface="Wingdings" pitchFamily="2" charset="2"/>
              <a:buChar char="q"/>
            </a:pPr>
            <a:r>
              <a:rPr lang="en-US"/>
              <a:t>temp control (heating &amp; cooling)</a:t>
            </a:r>
          </a:p>
          <a:p>
            <a:pPr marL="285750" indent="-285750">
              <a:buFont typeface="Wingdings" pitchFamily="2" charset="2"/>
              <a:buChar char="q"/>
            </a:pPr>
            <a:endParaRPr lang="en-US"/>
          </a:p>
          <a:p>
            <a:pPr marL="285750" indent="-285750">
              <a:buFont typeface="Wingdings" pitchFamily="2" charset="2"/>
              <a:buChar char="q"/>
            </a:pPr>
            <a:r>
              <a:rPr lang="en-US"/>
              <a:t>audio, temp monitor</a:t>
            </a:r>
          </a:p>
          <a:p>
            <a:pPr marL="285750" indent="-285750">
              <a:buFont typeface="Wingdings" pitchFamily="2" charset="2"/>
              <a:buChar char="q"/>
            </a:pPr>
            <a:r>
              <a:rPr lang="en-US"/>
              <a:t>&amp; control; PC &amp; MacOS</a:t>
            </a:r>
          </a:p>
          <a:p>
            <a:pPr marL="285750" indent="-285750">
              <a:buFont typeface="Wingdings" pitchFamily="2" charset="2"/>
              <a:buChar char="q"/>
            </a:pPr>
            <a:endParaRPr lang="en-US"/>
          </a:p>
        </p:txBody>
      </p:sp>
    </p:spTree>
    <p:extLst>
      <p:ext uri="{BB962C8B-B14F-4D97-AF65-F5344CB8AC3E}">
        <p14:creationId xmlns:p14="http://schemas.microsoft.com/office/powerpoint/2010/main" val="155898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FD0396-6A98-C247-8EA1-8AADA883C5EC}"/>
              </a:ext>
            </a:extLst>
          </p:cNvPr>
          <p:cNvSpPr>
            <a:spLocks noGrp="1"/>
          </p:cNvSpPr>
          <p:nvPr>
            <p:ph type="sldNum" sz="quarter" idx="12"/>
          </p:nvPr>
        </p:nvSpPr>
        <p:spPr/>
        <p:txBody>
          <a:bodyPr/>
          <a:lstStyle/>
          <a:p>
            <a:fld id="{244C17E1-2D25-0A4B-BA33-DDC8377C441D}" type="slidenum">
              <a:t>9</a:t>
            </a:fld>
            <a:endParaRPr lang="en-US"/>
          </a:p>
        </p:txBody>
      </p:sp>
      <p:pic>
        <p:nvPicPr>
          <p:cNvPr id="4" name="Picture 3">
            <a:extLst>
              <a:ext uri="{FF2B5EF4-FFF2-40B4-BE49-F238E27FC236}">
                <a16:creationId xmlns:a16="http://schemas.microsoft.com/office/drawing/2014/main" id="{F164540F-DB1E-AF43-AF2E-52D21CB30657}"/>
              </a:ext>
            </a:extLst>
          </p:cNvPr>
          <p:cNvPicPr>
            <a:picLocks noChangeAspect="1"/>
          </p:cNvPicPr>
          <p:nvPr/>
        </p:nvPicPr>
        <p:blipFill>
          <a:blip r:embed="rId2"/>
          <a:stretch>
            <a:fillRect/>
          </a:stretch>
        </p:blipFill>
        <p:spPr>
          <a:xfrm>
            <a:off x="2126975" y="86202"/>
            <a:ext cx="4771426" cy="6659186"/>
          </a:xfrm>
          <a:prstGeom prst="rect">
            <a:avLst/>
          </a:prstGeom>
        </p:spPr>
      </p:pic>
    </p:spTree>
    <p:extLst>
      <p:ext uri="{BB962C8B-B14F-4D97-AF65-F5344CB8AC3E}">
        <p14:creationId xmlns:p14="http://schemas.microsoft.com/office/powerpoint/2010/main" val="9993826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5289</TotalTime>
  <Words>720</Words>
  <Application>Microsoft Macintosh PowerPoint</Application>
  <PresentationFormat>On-screen Show (4:3)</PresentationFormat>
  <Paragraphs>58</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Wingdings</vt:lpstr>
      <vt:lpstr>Office Theme</vt:lpstr>
      <vt:lpstr>ECE – 304 Junior Design Project</vt:lpstr>
      <vt:lpstr>PowerPoint Presentation</vt:lpstr>
      <vt:lpstr>PowerPoint Presentation</vt:lpstr>
      <vt:lpstr>PowerPoint Presentation</vt:lpstr>
      <vt:lpstr>Dog House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Assignment</vt:lpstr>
      <vt:lpstr>Example of Last Year’s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 304 Junior Design Project</dc:title>
  <dc:creator>David McLaughlin</dc:creator>
  <cp:lastModifiedBy>David McLaughlin</cp:lastModifiedBy>
  <cp:revision>57</cp:revision>
  <dcterms:created xsi:type="dcterms:W3CDTF">2021-01-29T20:05:29Z</dcterms:created>
  <dcterms:modified xsi:type="dcterms:W3CDTF">2022-01-24T22:41:00Z</dcterms:modified>
</cp:coreProperties>
</file>